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4" r:id="rId1"/>
  </p:sldMasterIdLst>
  <p:sldIdLst>
    <p:sldId id="286" r:id="rId2"/>
    <p:sldId id="287" r:id="rId3"/>
    <p:sldId id="288" r:id="rId4"/>
    <p:sldId id="289" r:id="rId5"/>
    <p:sldId id="290" r:id="rId6"/>
    <p:sldId id="291" r:id="rId7"/>
    <p:sldId id="327" r:id="rId8"/>
    <p:sldId id="292" r:id="rId9"/>
    <p:sldId id="293" r:id="rId10"/>
    <p:sldId id="294" r:id="rId11"/>
    <p:sldId id="295" r:id="rId12"/>
    <p:sldId id="296" r:id="rId13"/>
    <p:sldId id="297" r:id="rId14"/>
    <p:sldId id="298" r:id="rId15"/>
    <p:sldId id="328" r:id="rId16"/>
    <p:sldId id="329" r:id="rId17"/>
    <p:sldId id="330" r:id="rId18"/>
    <p:sldId id="331" r:id="rId19"/>
    <p:sldId id="332" r:id="rId20"/>
    <p:sldId id="300" r:id="rId21"/>
    <p:sldId id="303" r:id="rId22"/>
    <p:sldId id="306" r:id="rId23"/>
    <p:sldId id="333" r:id="rId24"/>
    <p:sldId id="334" r:id="rId25"/>
    <p:sldId id="335" r:id="rId26"/>
    <p:sldId id="338" r:id="rId27"/>
    <p:sldId id="317" r:id="rId28"/>
    <p:sldId id="318" r:id="rId29"/>
    <p:sldId id="319" r:id="rId30"/>
    <p:sldId id="320" r:id="rId31"/>
    <p:sldId id="321" r:id="rId32"/>
    <p:sldId id="322" r:id="rId33"/>
    <p:sldId id="323" r:id="rId34"/>
    <p:sldId id="324" r:id="rId35"/>
    <p:sldId id="325" r:id="rId36"/>
    <p:sldId id="326" r:id="rId37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426" autoAdjust="0"/>
    <p:restoredTop sz="94737" autoAdjust="0"/>
  </p:normalViewPr>
  <p:slideViewPr>
    <p:cSldViewPr snapToGrid="0">
      <p:cViewPr varScale="1">
        <p:scale>
          <a:sx n="75" d="100"/>
          <a:sy n="75" d="100"/>
        </p:scale>
        <p:origin x="642" y="54"/>
      </p:cViewPr>
      <p:guideLst/>
    </p:cSldViewPr>
  </p:slideViewPr>
  <p:outlineViewPr>
    <p:cViewPr>
      <p:scale>
        <a:sx n="33" d="100"/>
        <a:sy n="33" d="100"/>
      </p:scale>
      <p:origin x="0" y="-25932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tıklayın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D138C94D-1615-4951-A204-C57D2F5BA0F4}" type="datetimeFigureOut">
              <a:rPr lang="tr-TR" smtClean="0"/>
              <a:t>6.03.2025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544970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6.03.2025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790219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D138C94D-1615-4951-A204-C57D2F5BA0F4}" type="datetimeFigureOut">
              <a:rPr lang="tr-TR" smtClean="0"/>
              <a:t>6.03.2025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432189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6.03.2025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115926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6.03.2025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121588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6.03.2025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438291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6.03.2025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522797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6.03.2025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087487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6.03.2025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173734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Yazılı Panoramik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6.03.2025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548113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aşlık ve Resim Yazıs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D138C94D-1615-4951-A204-C57D2F5BA0F4}" type="datetimeFigureOut">
              <a:rPr lang="tr-TR" smtClean="0"/>
              <a:t>6.03.2025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704590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Resim Yazılı Alın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D138C94D-1615-4951-A204-C57D2F5BA0F4}" type="datetimeFigureOut">
              <a:rPr lang="tr-TR" smtClean="0"/>
              <a:t>6.03.2025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017371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İsim Kar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D138C94D-1615-4951-A204-C57D2F5BA0F4}" type="datetimeFigureOut">
              <a:rPr lang="tr-TR" smtClean="0"/>
              <a:t>6.03.2025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813038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ütu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6.03.2025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263303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Resim Sütu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6.03.2025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875913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6.03.2025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0573104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D138C94D-1615-4951-A204-C57D2F5BA0F4}" type="datetimeFigureOut">
              <a:rPr lang="tr-TR" smtClean="0"/>
              <a:t>6.03.2025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741881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38C94D-1615-4951-A204-C57D2F5BA0F4}" type="datetimeFigureOut">
              <a:rPr lang="tr-TR" smtClean="0"/>
              <a:t>6.03.2025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9467743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  <p:sldLayoutId id="2147483816" r:id="rId12"/>
    <p:sldLayoutId id="2147483817" r:id="rId13"/>
    <p:sldLayoutId id="2147483818" r:id="rId14"/>
    <p:sldLayoutId id="2147483819" r:id="rId15"/>
    <p:sldLayoutId id="2147483820" r:id="rId16"/>
    <p:sldLayoutId id="2147483821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9900" y="647700"/>
            <a:ext cx="11315700" cy="5791200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HAFTA: </a:t>
            </a:r>
            <a:r>
              <a:rPr lang="tr-TR" sz="20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HALKLA İLİŞKİLERDE HEDEF KİTLE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Halkla ilişkiler sürecinin temel taşı,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hedef kitlenin doğru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belirlenmesidir. Kurumlar,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mesajlarını iletmek istedikleri bireyleri veya grupları belirleyerek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onlara yönelik iletişim stratejileri geliştirmek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zorundadırlar. Kuruluşların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faaliyet alanına göre hedef kitle farklılık gösterir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 şu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grupları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içerebilir:</a:t>
            </a:r>
            <a:endParaRPr lang="tr-TR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98828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9900" y="647700"/>
            <a:ext cx="11315700" cy="5791200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endParaRPr lang="tr-TR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85800" indent="457200" algn="just">
              <a:lnSpc>
                <a:spcPct val="150000"/>
              </a:lnSpc>
            </a:pP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Müşteriler ve tüketiciler: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Ürün ve hizmetlerin doğrudan alıcısı konumundaki bireylerdir</a:t>
            </a:r>
            <a:r>
              <a:rPr lang="tr-TR" sz="2800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685800" indent="457200" algn="just">
              <a:lnSpc>
                <a:spcPct val="150000"/>
              </a:lnSpc>
            </a:pP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Yatırımcılar 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 finans kuruluşları: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Şirketin mali yapısını etkileyen kesimlerdir</a:t>
            </a:r>
            <a:r>
              <a:rPr lang="tr-TR" sz="2800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685800" indent="457200" algn="just">
              <a:lnSpc>
                <a:spcPct val="150000"/>
              </a:lnSpc>
            </a:pP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Dağıtımcılar 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 tedarikçiler: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Ürün veya hizmetlerin son kullanıcıya ulaşmasını sağlayan iş ortaklarıdır.</a:t>
            </a:r>
            <a:endParaRPr lang="tr-TR" sz="2800" dirty="0" smtClean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44605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9900" y="647700"/>
            <a:ext cx="11315700" cy="5791200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endParaRPr lang="tr-TR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85800" indent="-457200" algn="just">
              <a:lnSpc>
                <a:spcPct val="150000"/>
              </a:lnSpc>
            </a:pP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Medya kuruluşları: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Kurumun mesajlarını geniş kitlelere iletmede aracı konumundadır</a:t>
            </a:r>
            <a:r>
              <a:rPr lang="tr-TR" sz="2800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685800" indent="-457200" algn="just">
              <a:lnSpc>
                <a:spcPct val="150000"/>
              </a:lnSpc>
            </a:pP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Resmî 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kurumlar ve düzenleyici otoriteler: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Kurumun faaliyetlerini denetleyen ve yönlendiren kamu kuruluşlarıdır.</a:t>
            </a:r>
            <a:endParaRPr lang="tr-TR" sz="2800" dirty="0" smtClean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49504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9900" y="647700"/>
            <a:ext cx="11315700" cy="5791200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endParaRPr lang="tr-TR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85800" indent="-457200" algn="just">
              <a:lnSpc>
                <a:spcPct val="150000"/>
              </a:lnSpc>
            </a:pP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Kanaat önderleri: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Toplum üzerinde etkisi olan akademisyenler, gazeteciler, </a:t>
            </a:r>
            <a:r>
              <a:rPr lang="tr-TR" sz="2800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influencer'lar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ve politikacılardır</a:t>
            </a:r>
            <a:r>
              <a:rPr lang="tr-TR" sz="2800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685800" indent="-457200" algn="just">
              <a:lnSpc>
                <a:spcPct val="150000"/>
              </a:lnSpc>
            </a:pP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Çalışanlar 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 aileleri: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Kurumun iç hedef kitlesi olarak çalışan motivasyonunu ve bağlılığını artırmada önemli bir unsurdur</a:t>
            </a:r>
            <a:r>
              <a:rPr lang="tr-TR" sz="2800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685800" indent="-457200" algn="just">
              <a:lnSpc>
                <a:spcPct val="150000"/>
              </a:lnSpc>
            </a:pP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Potansiyel 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müşteriler ve iş gücü: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Kurumun gelecekte hitap etmeyi planladığı bireylerdir. </a:t>
            </a:r>
            <a:endParaRPr lang="tr-TR" sz="2800" dirty="0" smtClean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09617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9900" y="647700"/>
            <a:ext cx="11315700" cy="5791200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endParaRPr lang="tr-TR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buNone/>
            </a:pP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Başarılı bir halkla ilişkiler stratejisi, bu hedef kitlelerin ihtiyaçlarını ve beklentilerini anlamakla başlar.</a:t>
            </a:r>
            <a:endParaRPr lang="tr-TR" sz="2800" dirty="0" smtClean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54683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9900" y="647700"/>
            <a:ext cx="11315700" cy="5791200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endParaRPr lang="tr-TR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buNone/>
            </a:pP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Halkla İlişkiler Sürecinin </a:t>
            </a: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Aşamaları</a:t>
            </a:r>
          </a:p>
          <a:p>
            <a:pPr indent="457200" algn="just">
              <a:lnSpc>
                <a:spcPct val="150000"/>
              </a:lnSpc>
              <a:buNone/>
            </a:pPr>
            <a:r>
              <a:rPr lang="tr-TR" sz="2800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Halkla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ilişkiler süreci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araştırma, planlama, uygulama ve değerlendirme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olmak üzere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dört temel aşamadan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oluşur​.</a:t>
            </a:r>
            <a:endParaRPr lang="tr-TR" sz="2800" dirty="0" smtClean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69584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9900" y="647700"/>
            <a:ext cx="11315700" cy="5791200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endParaRPr lang="tr-TR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buNone/>
            </a:pP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tr-TR" sz="2800" dirty="0" smtClean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1475" y="342900"/>
            <a:ext cx="6122933" cy="6098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74868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9900" y="647700"/>
            <a:ext cx="11315700" cy="5791200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endParaRPr lang="tr-TR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buNone/>
            </a:pP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2.1. </a:t>
            </a: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Araştırma</a:t>
            </a:r>
          </a:p>
          <a:p>
            <a:pPr indent="457200" algn="just">
              <a:lnSpc>
                <a:spcPct val="150000"/>
              </a:lnSpc>
              <a:buNone/>
            </a:pPr>
            <a:r>
              <a:rPr lang="tr-TR" sz="2800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Halkla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ilişkiler sürecinin başlangıç noktası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araştırmadır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Kurumun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mevcut algısını, hedef kitlenin tutumlarını ve iletişim kanallarını analiz etmek için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çeşitli veri toplama yöntemleri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kullanılır. Araştırma sürecinde kullanılan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başlıca yöntemler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endParaRPr lang="tr-TR" sz="2800" dirty="0" smtClean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61997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9900" y="647700"/>
            <a:ext cx="11315700" cy="5791200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endParaRPr lang="tr-TR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buNone/>
            </a:pP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Çevreyi İzleme Amaçlı Araştırmalar: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İşletmelerin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doğrudan veya </a:t>
            </a:r>
            <a:r>
              <a:rPr lang="tr-TR" sz="2800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dolaylı olarak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yaptığı araştırmalardır. İşletmelerin kendi üzerinde etkili olabilecek </a:t>
            </a:r>
            <a:r>
              <a:rPr lang="tr-TR" sz="2800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sosyal olayları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 hedef kitlenin düşüncelerini belirlemek için </a:t>
            </a:r>
            <a:r>
              <a:rPr lang="tr-TR" sz="2800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gerçekleştirilen </a:t>
            </a:r>
            <a:r>
              <a:rPr lang="tr-TR" sz="2800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araştırmalardır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tr-TR" sz="2800" dirty="0" smtClean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67798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9900" y="647700"/>
            <a:ext cx="11315700" cy="5791200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endParaRPr lang="tr-TR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buNone/>
            </a:pP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İmaj Araştırması:</a:t>
            </a:r>
            <a:r>
              <a:rPr lang="tr-TR" sz="28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Bu araştırma, </a:t>
            </a:r>
            <a:r>
              <a:rPr lang="tr-TR" sz="28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işletmenin iç ve dış çevresinin </a:t>
            </a:r>
            <a:r>
              <a:rPr lang="tr-TR" sz="2800" b="1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kurumla ilgili </a:t>
            </a:r>
            <a:r>
              <a:rPr lang="tr-TR" sz="28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kanaatlerini </a:t>
            </a:r>
            <a:r>
              <a:rPr lang="tr-TR" sz="28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ortaya koymayı amaçlar. İşletmenin </a:t>
            </a:r>
            <a:r>
              <a:rPr lang="tr-TR" sz="28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halkla İlişkiler </a:t>
            </a:r>
            <a:r>
              <a:rPr lang="tr-TR" sz="2800" b="1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uygulamaları hakkındaki </a:t>
            </a:r>
            <a:r>
              <a:rPr lang="tr-TR" sz="28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izlenimlerini </a:t>
            </a:r>
            <a:r>
              <a:rPr lang="tr-TR" sz="28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belirler.</a:t>
            </a:r>
            <a:endParaRPr lang="tr-TR" sz="2800" dirty="0" smtClean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00569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9900" y="647700"/>
            <a:ext cx="11315700" cy="5791200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endParaRPr lang="tr-TR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buNone/>
            </a:pP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İletişim Araştırmaları: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 araştırmalar,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işletmenin iç ve dış </a:t>
            </a:r>
            <a:r>
              <a:rPr lang="tr-TR" sz="2800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iletişimini gerçekleştirmek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için kullandığı araçların etkinliğini belirlemek veya ölçmek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için yapılır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tr-TR" sz="2800" dirty="0" smtClean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49966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9900" y="647700"/>
            <a:ext cx="11315700" cy="5791200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endParaRPr lang="tr-TR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buNone/>
            </a:pP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Sosyal Sorumlulukla İlgili Araştırmalar: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 araştırmalar,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hedef kitlenin </a:t>
            </a:r>
            <a:r>
              <a:rPr lang="tr-TR" sz="2800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tüm yapılan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faaliyetler hakkındaki düşüncelerini belirlemeye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yönelik araştırmalardır.</a:t>
            </a:r>
            <a:endParaRPr lang="tr-TR" sz="2800" dirty="0" smtClean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93733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9900" y="647700"/>
            <a:ext cx="11315700" cy="5791200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endParaRPr lang="tr-TR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buNone/>
            </a:pP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2.2. </a:t>
            </a: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Planlama</a:t>
            </a:r>
          </a:p>
          <a:p>
            <a:pPr indent="457200" algn="just">
              <a:lnSpc>
                <a:spcPct val="150000"/>
              </a:lnSpc>
              <a:buNone/>
            </a:pPr>
            <a:r>
              <a:rPr lang="tr-TR" sz="2800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Bireylerin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 da kurumların geleceğe ilişkin </a:t>
            </a:r>
            <a:r>
              <a:rPr lang="tr-TR" sz="2800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kararlarının belirlemesidir. Araştırma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verileri analiz edildikten sonra </a:t>
            </a:r>
            <a:r>
              <a:rPr lang="tr-TR" sz="2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stratejik bir halkla ilişkiler planı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oluşturulur.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Planlama sürecinde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tr-TR" sz="2800" dirty="0" smtClean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45435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9900" y="647700"/>
            <a:ext cx="11315700" cy="5791200"/>
          </a:xfrm>
        </p:spPr>
        <p:txBody>
          <a:bodyPr>
            <a:normAutofit/>
          </a:bodyPr>
          <a:lstStyle/>
          <a:p>
            <a:pPr lvl="1" indent="0" algn="just">
              <a:lnSpc>
                <a:spcPct val="150000"/>
              </a:lnSpc>
              <a:buNone/>
            </a:pP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indent="0" algn="just">
              <a:lnSpc>
                <a:spcPct val="150000"/>
              </a:lnSpc>
              <a:buNone/>
            </a:pP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tr-TR" sz="2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Kurum </a:t>
            </a:r>
            <a:r>
              <a:rPr lang="tr-TR" sz="2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tarafından yapılan durum </a:t>
            </a:r>
            <a:r>
              <a:rPr lang="tr-TR" sz="2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değerlemesi: </a:t>
            </a:r>
            <a:r>
              <a:rPr lang="tr-TR" sz="26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 amaçla </a:t>
            </a:r>
            <a:r>
              <a:rPr lang="tr-TR" sz="26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masa başında </a:t>
            </a:r>
            <a:r>
              <a:rPr lang="tr-TR" sz="2600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yapılan araştırmalar </a:t>
            </a:r>
            <a:r>
              <a:rPr lang="tr-TR" sz="26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 görüşmeler </a:t>
            </a:r>
            <a:r>
              <a:rPr lang="tr-TR" sz="26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gibi çalışmalar yapılır.</a:t>
            </a:r>
          </a:p>
          <a:p>
            <a:pPr indent="457200" algn="just">
              <a:lnSpc>
                <a:spcPct val="150000"/>
              </a:lnSpc>
              <a:buNone/>
            </a:pPr>
            <a:endParaRPr lang="tr-TR" sz="2800" dirty="0" smtClean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271119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9900" y="647700"/>
            <a:ext cx="11315700" cy="5791200"/>
          </a:xfrm>
        </p:spPr>
        <p:txBody>
          <a:bodyPr>
            <a:normAutofit/>
          </a:bodyPr>
          <a:lstStyle/>
          <a:p>
            <a:pPr lvl="1" indent="0" algn="just">
              <a:lnSpc>
                <a:spcPct val="150000"/>
              </a:lnSpc>
              <a:buNone/>
            </a:pP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indent="0" algn="just">
              <a:lnSpc>
                <a:spcPct val="150000"/>
              </a:lnSpc>
              <a:buNone/>
            </a:pPr>
            <a:r>
              <a:rPr lang="tr-TR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Kurumun mevcut amaç tanımlaması</a:t>
            </a: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tr-TR" sz="2800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İşletmenin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halkla ilişkiler açısından izlediği </a:t>
            </a:r>
            <a:r>
              <a:rPr lang="tr-TR" sz="2800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politikaya netlik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kazandırmak için halkla ilişkilerde izlenmesi gereken yolların </a:t>
            </a:r>
            <a:r>
              <a:rPr lang="tr-TR" sz="2800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bilinmesinde </a:t>
            </a:r>
            <a:r>
              <a:rPr lang="tr-TR" sz="2800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yarar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vardır.</a:t>
            </a:r>
          </a:p>
          <a:p>
            <a:pPr lvl="1" indent="0" algn="just">
              <a:lnSpc>
                <a:spcPct val="150000"/>
              </a:lnSpc>
              <a:buNone/>
            </a:pP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tr-TR" sz="2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Hedef kitleyi bilgilendirme,</a:t>
            </a:r>
          </a:p>
          <a:p>
            <a:pPr lvl="1" indent="0" algn="just">
              <a:lnSpc>
                <a:spcPct val="150000"/>
              </a:lnSpc>
              <a:buNone/>
            </a:pPr>
            <a:r>
              <a:rPr lang="tr-TR" sz="2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İşletme politikasını halka benimsetme,</a:t>
            </a:r>
          </a:p>
          <a:p>
            <a:pPr lvl="1" indent="0" algn="just">
              <a:lnSpc>
                <a:spcPct val="150000"/>
              </a:lnSpc>
              <a:buNone/>
            </a:pPr>
            <a:r>
              <a:rPr lang="tr-TR" sz="2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Hedef kitlede işletmeye karşı daha olumlu tavır </a:t>
            </a:r>
            <a:r>
              <a:rPr lang="tr-TR" sz="28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oluşturma gibi.</a:t>
            </a:r>
            <a:endParaRPr lang="tr-TR" sz="2800" dirty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buNone/>
            </a:pPr>
            <a:endParaRPr lang="tr-TR" sz="2800" dirty="0" smtClean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529065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9900" y="647700"/>
            <a:ext cx="11315700" cy="5791200"/>
          </a:xfrm>
        </p:spPr>
        <p:txBody>
          <a:bodyPr>
            <a:normAutofit/>
          </a:bodyPr>
          <a:lstStyle/>
          <a:p>
            <a:pPr lvl="1" indent="0" algn="just">
              <a:lnSpc>
                <a:spcPct val="150000"/>
              </a:lnSpc>
              <a:buNone/>
            </a:pP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indent="0" algn="just">
              <a:lnSpc>
                <a:spcPct val="150000"/>
              </a:lnSpc>
              <a:buNone/>
            </a:pPr>
            <a:r>
              <a:rPr lang="tr-TR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Kurum tarafından hedef kitlenin tanımlanması 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Liderler, tüketiciler, bilim adamları, toplum, </a:t>
            </a:r>
            <a:r>
              <a:rPr lang="tr-TR" sz="2800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iş görenler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sendikalar, tedarikçiler, firmalar, </a:t>
            </a:r>
            <a:r>
              <a:rPr lang="tr-TR" sz="2800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dağıtımcılar</a:t>
            </a:r>
            <a:r>
              <a:rPr lang="tr-TR" sz="2800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kamuoyunu oluştururlar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tr-TR" sz="2800" dirty="0" smtClean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buNone/>
            </a:pPr>
            <a:endParaRPr lang="tr-TR" sz="2800" dirty="0" smtClean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026099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9900" y="647700"/>
            <a:ext cx="11315700" cy="5791200"/>
          </a:xfrm>
        </p:spPr>
        <p:txBody>
          <a:bodyPr>
            <a:normAutofit/>
          </a:bodyPr>
          <a:lstStyle/>
          <a:p>
            <a:pPr lvl="1" indent="0" algn="just">
              <a:lnSpc>
                <a:spcPct val="150000"/>
              </a:lnSpc>
              <a:buNone/>
            </a:pP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indent="0" algn="just">
              <a:lnSpc>
                <a:spcPct val="150000"/>
              </a:lnSpc>
              <a:buNone/>
            </a:pPr>
            <a:r>
              <a:rPr lang="tr-TR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İletişim araçlarının seçimi 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Bilişsel iletişim araçları, görsel-işitsel iletişim </a:t>
            </a:r>
            <a:r>
              <a:rPr lang="tr-TR" sz="2800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araçları, telekomünikasyon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iletişim araçları, kaligrafik iletişim araçları, sanatsal </a:t>
            </a:r>
            <a:r>
              <a:rPr lang="tr-TR" sz="2800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iletişim araçları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2800" dirty="0" err="1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organizasyonel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iletişim araçlarının uygunluğu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halkla ilişkiler </a:t>
            </a:r>
            <a:r>
              <a:rPr lang="tr-TR" sz="2800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sürecinde </a:t>
            </a:r>
            <a:r>
              <a:rPr lang="tr-TR" sz="2800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planlama</a:t>
            </a:r>
            <a:r>
              <a:rPr lang="tr-TR" sz="2800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açısından oldukça gereklidir.</a:t>
            </a:r>
            <a:endParaRPr lang="tr-TR" sz="2800" dirty="0" smtClean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buNone/>
            </a:pPr>
            <a:endParaRPr lang="tr-TR" sz="2800" dirty="0" smtClean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417932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9900" y="647700"/>
            <a:ext cx="11315700" cy="5791200"/>
          </a:xfrm>
        </p:spPr>
        <p:txBody>
          <a:bodyPr>
            <a:normAutofit/>
          </a:bodyPr>
          <a:lstStyle/>
          <a:p>
            <a:pPr lvl="1" indent="0" algn="just">
              <a:lnSpc>
                <a:spcPct val="150000"/>
              </a:lnSpc>
              <a:buNone/>
            </a:pP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buNone/>
            </a:pPr>
            <a:r>
              <a:rPr lang="tr-TR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Bütçeleme :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İşletmelerin bütçesi,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belirlenen hedeflere ulaşmak </a:t>
            </a:r>
            <a:r>
              <a:rPr lang="tr-TR" sz="2800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için rakamlarla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ortaya konulan ayrıntılı ve kısa süreli plandır.</a:t>
            </a:r>
          </a:p>
          <a:p>
            <a:pPr indent="457200" algn="just">
              <a:lnSpc>
                <a:spcPct val="150000"/>
              </a:lnSpc>
              <a:buNone/>
            </a:pPr>
            <a:endParaRPr lang="tr-TR" sz="2800" dirty="0" smtClean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428689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9900" y="647700"/>
            <a:ext cx="11315700" cy="5791200"/>
          </a:xfrm>
        </p:spPr>
        <p:txBody>
          <a:bodyPr>
            <a:normAutofit/>
          </a:bodyPr>
          <a:lstStyle/>
          <a:p>
            <a:pPr lvl="1" indent="0" algn="just">
              <a:lnSpc>
                <a:spcPct val="150000"/>
              </a:lnSpc>
              <a:buNone/>
            </a:pPr>
            <a:endParaRPr lang="tr-TR" sz="2800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85800" indent="-457200" algn="just">
              <a:lnSpc>
                <a:spcPct val="150000"/>
              </a:lnSpc>
            </a:pP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Sonuçları Değerleme: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Halkla ilişkiler sürecine ilişkin sonuçları </a:t>
            </a:r>
            <a:r>
              <a:rPr lang="tr-TR" sz="2800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değerleme aşaması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uygulamaların etkinliğini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ortaya koyar. Planların aksaması </a:t>
            </a:r>
            <a:r>
              <a:rPr lang="tr-TR" sz="2800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durumunda </a:t>
            </a:r>
            <a:r>
              <a:rPr lang="tr-TR" sz="2800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telafi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için oluşturulacak hareket tarzlarının saptanmasında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oldukça önemlidir.</a:t>
            </a:r>
            <a:endParaRPr lang="tr-TR" sz="2800" dirty="0" smtClean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242021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9900" y="647700"/>
            <a:ext cx="11315700" cy="5791200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endParaRPr lang="tr-TR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buNone/>
            </a:pP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2.3. </a:t>
            </a: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Uygulama</a:t>
            </a:r>
          </a:p>
          <a:p>
            <a:pPr indent="457200" algn="just">
              <a:lnSpc>
                <a:spcPct val="150000"/>
              </a:lnSpc>
              <a:buNone/>
            </a:pP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Uygulama halkla ilişkilerin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 kapsamlı ve en zor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aşamasıdır. </a:t>
            </a:r>
            <a:r>
              <a:rPr lang="tr-TR" sz="2800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Hedefler belirlendikten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sonra,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halkla ilişkiler birimi tarafından </a:t>
            </a:r>
            <a:r>
              <a:rPr lang="tr-TR" sz="2800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hedeflerin gerçekleştirilmesine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ilişkin uygulamaya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geçilir. Uygulama sürecinde </a:t>
            </a:r>
            <a:r>
              <a:rPr lang="tr-TR" sz="2800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oluşacak </a:t>
            </a:r>
            <a:r>
              <a:rPr lang="tr-TR" sz="2800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herhangi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 risk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tahmin edilmelidir.</a:t>
            </a:r>
            <a:endParaRPr lang="tr-TR" sz="2800" dirty="0" smtClean="0">
              <a:solidFill>
                <a:schemeClr val="accent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167472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9900" y="647700"/>
            <a:ext cx="11315700" cy="5791200"/>
          </a:xfrm>
        </p:spPr>
        <p:txBody>
          <a:bodyPr>
            <a:normAutofit lnSpcReduction="10000"/>
          </a:bodyPr>
          <a:lstStyle/>
          <a:p>
            <a:pPr marL="0" indent="457200" algn="just">
              <a:lnSpc>
                <a:spcPct val="150000"/>
              </a:lnSpc>
              <a:buNone/>
            </a:pPr>
            <a:endParaRPr lang="tr-TR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buNone/>
            </a:pP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2.4. </a:t>
            </a: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Değerlendirme</a:t>
            </a:r>
          </a:p>
          <a:p>
            <a:pPr indent="457200" algn="just">
              <a:lnSpc>
                <a:spcPct val="150000"/>
              </a:lnSpc>
              <a:buNone/>
            </a:pP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 değerlendirme işlevinde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izlenmesi gereken aşamalar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şöyle sıralanabilir:</a:t>
            </a:r>
          </a:p>
          <a:p>
            <a:pPr indent="457200" algn="just">
              <a:lnSpc>
                <a:spcPct val="150000"/>
              </a:lnSpc>
              <a:buNone/>
            </a:pPr>
            <a:r>
              <a:rPr lang="tr-TR" sz="2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Plan aşamasında,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standartların</a:t>
            </a:r>
            <a:r>
              <a:rPr lang="tr-TR" sz="2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saptanması,</a:t>
            </a:r>
          </a:p>
          <a:p>
            <a:pPr indent="457200" algn="just">
              <a:lnSpc>
                <a:spcPct val="150000"/>
              </a:lnSpc>
              <a:buNone/>
            </a:pPr>
            <a:r>
              <a:rPr lang="tr-TR" sz="2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Yürütme aşamasında,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uygulama sonuçlarının </a:t>
            </a:r>
            <a:r>
              <a:rPr lang="tr-TR" sz="2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saptanması,</a:t>
            </a:r>
          </a:p>
          <a:p>
            <a:pPr indent="457200" algn="just">
              <a:lnSpc>
                <a:spcPct val="150000"/>
              </a:lnSpc>
              <a:buNone/>
            </a:pPr>
            <a:r>
              <a:rPr lang="tr-TR" sz="2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Denetim aşamasında,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karşılaştırma</a:t>
            </a:r>
            <a:r>
              <a:rPr lang="tr-TR" sz="2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yapılması,</a:t>
            </a:r>
          </a:p>
          <a:p>
            <a:pPr indent="457200" algn="just">
              <a:lnSpc>
                <a:spcPct val="150000"/>
              </a:lnSpc>
              <a:buNone/>
            </a:pPr>
            <a:r>
              <a:rPr lang="tr-TR" sz="2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Değerlendirme aşamasında,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önlemlerin</a:t>
            </a:r>
            <a:r>
              <a:rPr lang="tr-TR" sz="2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alınması.</a:t>
            </a:r>
            <a:endParaRPr lang="tr-TR" sz="2800" dirty="0" smtClean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358126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9900" y="647700"/>
            <a:ext cx="11315700" cy="5791200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endParaRPr lang="tr-TR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buNone/>
            </a:pPr>
            <a:r>
              <a:rPr lang="tr-TR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HALKLA İLİŞKİLER SÜRECİNDE </a:t>
            </a:r>
            <a:r>
              <a:rPr lang="tr-TR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ARAŞTIRMA YÖNTEMLERİ</a:t>
            </a:r>
            <a:endParaRPr lang="tr-TR" sz="2800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buNone/>
            </a:pP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Kurumlar bunu gerçekleştirmek için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çeşitli </a:t>
            </a:r>
            <a:r>
              <a:rPr lang="tr-TR" sz="2800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araştırma teknikleri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 yöntemleri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kullanmaktadır. Bu yöntemler: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Örnekleme yöntemi, </a:t>
            </a:r>
            <a:r>
              <a:rPr lang="tr-TR" sz="2800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anket yöntemi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gözlem yöntemi ve deney yöntemi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olarak karşımıza </a:t>
            </a:r>
            <a:r>
              <a:rPr lang="tr-TR" sz="2800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çıkmaktadır.</a:t>
            </a:r>
            <a:endParaRPr lang="tr-TR" sz="2800" dirty="0" smtClean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541839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9900" y="647700"/>
            <a:ext cx="11315700" cy="5791200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endParaRPr lang="tr-TR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85800" indent="-457200" algn="just">
              <a:lnSpc>
                <a:spcPct val="150000"/>
              </a:lnSpc>
            </a:pP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Örnekleme Yöntemi: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Güvenilir sonuçlar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veren bir yöntemdir. </a:t>
            </a:r>
            <a:r>
              <a:rPr lang="tr-TR" sz="2800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Bilimsel araştırma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metotları içinde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önemli bir yere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sahiptir. Metot,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kişisel yüz </a:t>
            </a:r>
            <a:r>
              <a:rPr lang="tr-TR" sz="2800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yüze görüşmeleri içerir.</a:t>
            </a:r>
            <a:endParaRPr lang="tr-TR" sz="2800" dirty="0" smtClean="0">
              <a:solidFill>
                <a:schemeClr val="accent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611289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9900" y="647700"/>
            <a:ext cx="11315700" cy="5791200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endParaRPr lang="tr-TR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85800" indent="-457200" algn="just">
              <a:lnSpc>
                <a:spcPct val="150000"/>
              </a:lnSpc>
            </a:pPr>
            <a:r>
              <a:rPr lang="tr-TR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Gözlem 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Yöntemi: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Gözlem, belli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 yer, olay veya duruma ilişkin </a:t>
            </a:r>
            <a:r>
              <a:rPr lang="tr-TR" sz="2800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bilgi edinmek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için yapılan dinleyiş veya bir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bakıştır. Bu yöntem diğer yöntemlerle </a:t>
            </a:r>
            <a:r>
              <a:rPr lang="tr-TR" sz="2800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 kullanılabilir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Ankete göre daha objektiftir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tr-TR" sz="2800" dirty="0" smtClean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247678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9900" y="647700"/>
            <a:ext cx="11315700" cy="5791200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endParaRPr lang="tr-TR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85800" indent="-457200" algn="just">
              <a:lnSpc>
                <a:spcPct val="150000"/>
              </a:lnSpc>
            </a:pPr>
            <a:r>
              <a:rPr lang="tr-TR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Deney Yöntemi: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Deney </a:t>
            </a:r>
            <a:r>
              <a:rPr lang="tr-TR" sz="2800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Yöntemi’nde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deney yoluyla değişkenler </a:t>
            </a:r>
            <a:r>
              <a:rPr lang="tr-TR" sz="2800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arasındaki ilişkiler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ortaya konmaya çalışılır.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Değişkenlerin gözlenebildiği durumlarda </a:t>
            </a:r>
            <a:r>
              <a:rPr lang="tr-TR" sz="2800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deney </a:t>
            </a:r>
            <a:r>
              <a:rPr lang="tr-TR" sz="2800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yapılır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Bu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yöntemde sebep-sonuç ilişkisinin belirlenmesi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önemlidir.</a:t>
            </a:r>
            <a:endParaRPr lang="tr-TR" sz="2800" dirty="0" smtClean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071701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9900" y="647700"/>
            <a:ext cx="11315700" cy="5791200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endParaRPr lang="tr-TR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85800" indent="-457200" algn="just">
              <a:lnSpc>
                <a:spcPct val="150000"/>
              </a:lnSpc>
            </a:pP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Anket Yöntemi: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Anketler,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hedef grupların düşünceleri ve tutumları </a:t>
            </a:r>
            <a:r>
              <a:rPr lang="tr-TR" sz="2800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hakkında </a:t>
            </a:r>
            <a:r>
              <a:rPr lang="tr-TR" sz="2800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bilgi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verirler. Bu açıdan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önemli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kaynaklardır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Hedef grubun tamamı </a:t>
            </a:r>
            <a:r>
              <a:rPr lang="tr-TR" sz="2800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üzerinde </a:t>
            </a:r>
            <a:r>
              <a:rPr lang="tr-TR" sz="2800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gerçekleştirildiğinde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örnekleme yöntemiyle, grubun tutumları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belirlenebilir.</a:t>
            </a:r>
            <a:endParaRPr lang="tr-TR" sz="2800" dirty="0" smtClean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173096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9900" y="647700"/>
            <a:ext cx="11315700" cy="5791200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Hafta Hİ II test soruları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Aşağıdakilerden hangisi halkla ilişkiler sürecinin aşamalarından biri değildir?</a:t>
            </a:r>
          </a:p>
          <a:p>
            <a:pPr marL="0" indent="457200">
              <a:lnSpc>
                <a:spcPct val="150000"/>
              </a:lnSpc>
              <a:buNone/>
            </a:pP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a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Araştırma</a:t>
            </a:r>
            <a:b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b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Planlama</a:t>
            </a:r>
            <a:b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c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Uygulama</a:t>
            </a:r>
            <a:b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d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Pazarlama</a:t>
            </a:r>
            <a:b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e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Değerlendirme</a:t>
            </a:r>
          </a:p>
        </p:txBody>
      </p:sp>
    </p:spTree>
    <p:extLst>
      <p:ext uri="{BB962C8B-B14F-4D97-AF65-F5344CB8AC3E}">
        <p14:creationId xmlns:p14="http://schemas.microsoft.com/office/powerpoint/2010/main" val="76429082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9900" y="647700"/>
            <a:ext cx="11315700" cy="5791200"/>
          </a:xfrm>
        </p:spPr>
        <p:txBody>
          <a:bodyPr>
            <a:normAutofit fontScale="92500" lnSpcReduction="10000"/>
          </a:bodyPr>
          <a:lstStyle/>
          <a:p>
            <a:pPr marL="0" indent="457200" algn="just">
              <a:lnSpc>
                <a:spcPct val="150000"/>
              </a:lnSpc>
              <a:buNone/>
            </a:pPr>
            <a:endParaRPr lang="tr-TR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2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Aşağıdakilerden hangisi halkla ilişkiler sonuçları ve kamuoyu </a:t>
            </a: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hakkında varsayımları 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gözden geçirmek, durumu anlamak, tanımlamak için </a:t>
            </a: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sistematik bilgi 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toplama sürecidir?</a:t>
            </a:r>
          </a:p>
          <a:p>
            <a:pPr marL="914400" lvl="2" indent="0" algn="just">
              <a:lnSpc>
                <a:spcPct val="150000"/>
              </a:lnSpc>
              <a:buNone/>
            </a:pPr>
            <a:r>
              <a:rPr lang="tr-T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a) Uygulama</a:t>
            </a:r>
          </a:p>
          <a:p>
            <a:pPr marL="914400" lvl="2" indent="0" algn="just">
              <a:lnSpc>
                <a:spcPct val="150000"/>
              </a:lnSpc>
              <a:buNone/>
            </a:pPr>
            <a:r>
              <a:rPr lang="tr-T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b) Denetleme</a:t>
            </a:r>
          </a:p>
          <a:p>
            <a:pPr marL="914400" lvl="2" indent="0" algn="just">
              <a:lnSpc>
                <a:spcPct val="150000"/>
              </a:lnSpc>
              <a:buNone/>
            </a:pPr>
            <a:r>
              <a:rPr lang="tr-T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c) Tanımlama</a:t>
            </a:r>
          </a:p>
          <a:p>
            <a:pPr marL="914400" lvl="2" indent="0" algn="just">
              <a:lnSpc>
                <a:spcPct val="150000"/>
              </a:lnSpc>
              <a:buNone/>
            </a:pPr>
            <a:r>
              <a:rPr lang="tr-T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d) Eleştirme</a:t>
            </a:r>
          </a:p>
          <a:p>
            <a:pPr marL="914400" lvl="2" indent="0" algn="just">
              <a:lnSpc>
                <a:spcPct val="150000"/>
              </a:lnSpc>
              <a:buNone/>
            </a:pPr>
            <a:r>
              <a:rPr lang="tr-T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e) Araştırma</a:t>
            </a:r>
            <a:endParaRPr lang="tr-TR" sz="39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065259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9900" y="647700"/>
            <a:ext cx="11315700" cy="5791200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endParaRPr lang="tr-TR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Aşağıdakilerden hangisi halkla ilişkiler planlamasında izlenmesi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gereken süreçlerden biri değildir?</a:t>
            </a:r>
          </a:p>
          <a:p>
            <a:pPr marL="457200" lvl="1" indent="457200" algn="just">
              <a:lnSpc>
                <a:spcPct val="150000"/>
              </a:lnSpc>
              <a:buNone/>
            </a:pPr>
            <a:r>
              <a:rPr lang="tr-TR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a) Durum değerlemesi</a:t>
            </a:r>
          </a:p>
          <a:p>
            <a:pPr marL="457200" lvl="1" indent="457200" algn="just">
              <a:lnSpc>
                <a:spcPct val="150000"/>
              </a:lnSpc>
              <a:buNone/>
            </a:pPr>
            <a:r>
              <a:rPr lang="tr-TR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b) Amaç tanımlama</a:t>
            </a:r>
          </a:p>
          <a:p>
            <a:pPr marL="457200" lvl="1" indent="457200" algn="just">
              <a:lnSpc>
                <a:spcPct val="150000"/>
              </a:lnSpc>
              <a:buNone/>
            </a:pPr>
            <a:r>
              <a:rPr lang="tr-TR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c) Mamul üretim</a:t>
            </a:r>
          </a:p>
          <a:p>
            <a:pPr marL="457200" lvl="1" indent="457200" algn="just">
              <a:lnSpc>
                <a:spcPct val="150000"/>
              </a:lnSpc>
              <a:buNone/>
            </a:pPr>
            <a:r>
              <a:rPr lang="tr-TR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d) Hedef kitlenin tanımlanması</a:t>
            </a:r>
          </a:p>
          <a:p>
            <a:pPr marL="457200" lvl="1" indent="457200" algn="just">
              <a:lnSpc>
                <a:spcPct val="150000"/>
              </a:lnSpc>
              <a:buNone/>
            </a:pPr>
            <a:r>
              <a:rPr lang="tr-TR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e) Bütçeleme</a:t>
            </a:r>
            <a:r>
              <a:rPr lang="tr-TR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tr-TR" sz="2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227178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9900" y="647700"/>
            <a:ext cx="11315700" cy="5791200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endParaRPr lang="tr-TR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Aşağıdakilerden hangisi değerlendirme işlevinde izlenmesi </a:t>
            </a: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gereken aşamalardan 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biri değildir?</a:t>
            </a:r>
          </a:p>
          <a:p>
            <a:pPr marL="457200" lvl="1" indent="457200" algn="just">
              <a:lnSpc>
                <a:spcPct val="150000"/>
              </a:lnSpc>
              <a:buNone/>
            </a:pPr>
            <a:r>
              <a:rPr lang="tr-TR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a) Standartların saptanması</a:t>
            </a:r>
          </a:p>
          <a:p>
            <a:pPr marL="457200" lvl="1" indent="457200" algn="just">
              <a:lnSpc>
                <a:spcPct val="150000"/>
              </a:lnSpc>
              <a:buNone/>
            </a:pPr>
            <a:r>
              <a:rPr lang="tr-TR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b) </a:t>
            </a:r>
            <a:r>
              <a:rPr lang="tr-TR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Mamül</a:t>
            </a:r>
            <a:r>
              <a:rPr lang="tr-TR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araştırması yapılması</a:t>
            </a:r>
          </a:p>
          <a:p>
            <a:pPr marL="457200" lvl="1" indent="457200" algn="just">
              <a:lnSpc>
                <a:spcPct val="150000"/>
              </a:lnSpc>
              <a:buNone/>
            </a:pPr>
            <a:r>
              <a:rPr lang="tr-TR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c) Uygulama sonuçlarının saptanması</a:t>
            </a:r>
          </a:p>
          <a:p>
            <a:pPr marL="457200" lvl="1" indent="457200" algn="just">
              <a:lnSpc>
                <a:spcPct val="150000"/>
              </a:lnSpc>
              <a:buNone/>
            </a:pPr>
            <a:r>
              <a:rPr lang="tr-TR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d) Karşılaştırma yapılması</a:t>
            </a:r>
          </a:p>
          <a:p>
            <a:pPr marL="457200" lvl="1" indent="457200" algn="just">
              <a:lnSpc>
                <a:spcPct val="150000"/>
              </a:lnSpc>
              <a:buNone/>
            </a:pPr>
            <a:r>
              <a:rPr lang="tr-TR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e) Önlemlerin alınması</a:t>
            </a:r>
            <a:endParaRPr lang="tr-TR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441726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9900" y="647700"/>
            <a:ext cx="11315700" cy="5791200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endParaRPr lang="tr-TR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Aşağıdakilerden hangisi örnekleme metodunda, örneğin </a:t>
            </a: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seçilmesi açısından 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mevcut yöntemler içinde yer almaz?</a:t>
            </a:r>
          </a:p>
          <a:p>
            <a:pPr marL="457200" lvl="1" indent="457200" algn="just">
              <a:lnSpc>
                <a:spcPct val="150000"/>
              </a:lnSpc>
              <a:buNone/>
            </a:pPr>
            <a:r>
              <a:rPr lang="tr-TR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a) Reklam örneklemesi</a:t>
            </a:r>
          </a:p>
          <a:p>
            <a:pPr marL="457200" lvl="1" indent="457200" algn="just">
              <a:lnSpc>
                <a:spcPct val="150000"/>
              </a:lnSpc>
              <a:buNone/>
            </a:pPr>
            <a:r>
              <a:rPr lang="tr-TR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b) Sistematik Örnekleme</a:t>
            </a:r>
          </a:p>
          <a:p>
            <a:pPr marL="457200" lvl="1" indent="457200" algn="just">
              <a:lnSpc>
                <a:spcPct val="150000"/>
              </a:lnSpc>
              <a:buNone/>
            </a:pPr>
            <a:r>
              <a:rPr lang="tr-TR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c) Küme Örnekleme</a:t>
            </a:r>
          </a:p>
          <a:p>
            <a:pPr marL="457200" lvl="1" indent="457200" algn="just">
              <a:lnSpc>
                <a:spcPct val="150000"/>
              </a:lnSpc>
              <a:buNone/>
            </a:pPr>
            <a:r>
              <a:rPr lang="tr-TR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d) Kota örnekleme</a:t>
            </a:r>
          </a:p>
          <a:p>
            <a:pPr marL="457200" lvl="1" indent="457200" algn="just">
              <a:lnSpc>
                <a:spcPct val="150000"/>
              </a:lnSpc>
              <a:buNone/>
            </a:pPr>
            <a:r>
              <a:rPr lang="tr-TR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e) Rastgele Örnekleme</a:t>
            </a:r>
            <a:r>
              <a:rPr lang="tr-TR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tr-TR" sz="2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455403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9900" y="647700"/>
            <a:ext cx="11315700" cy="5791200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endParaRPr lang="tr-TR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Aşağıdakilerden hangisi gözlem yönteminde inceleme ve </a:t>
            </a: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kaydetme içinde 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yer almaz?</a:t>
            </a:r>
          </a:p>
          <a:p>
            <a:pPr marL="457200" lvl="1" indent="457200" algn="just">
              <a:lnSpc>
                <a:spcPct val="150000"/>
              </a:lnSpc>
              <a:buNone/>
            </a:pPr>
            <a:r>
              <a:rPr lang="tr-TR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a) Mekanik araç gereçler</a:t>
            </a:r>
          </a:p>
          <a:p>
            <a:pPr marL="457200" lvl="1" indent="457200" algn="just">
              <a:lnSpc>
                <a:spcPct val="150000"/>
              </a:lnSpc>
              <a:buNone/>
            </a:pPr>
            <a:r>
              <a:rPr lang="tr-TR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b) Mekanik sayıcılar</a:t>
            </a:r>
          </a:p>
          <a:p>
            <a:pPr marL="457200" lvl="1" indent="457200" algn="just">
              <a:lnSpc>
                <a:spcPct val="150000"/>
              </a:lnSpc>
              <a:buNone/>
            </a:pPr>
            <a:r>
              <a:rPr lang="tr-TR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c) </a:t>
            </a:r>
            <a:r>
              <a:rPr lang="tr-TR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Adiyametreler</a:t>
            </a:r>
            <a:endParaRPr lang="tr-TR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1" indent="457200" algn="just">
              <a:lnSpc>
                <a:spcPct val="150000"/>
              </a:lnSpc>
              <a:buNone/>
            </a:pPr>
            <a:r>
              <a:rPr lang="tr-TR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d) Kameralar</a:t>
            </a:r>
          </a:p>
          <a:p>
            <a:pPr marL="457200" lvl="1" indent="457200" algn="just">
              <a:lnSpc>
                <a:spcPct val="150000"/>
              </a:lnSpc>
              <a:buNone/>
            </a:pPr>
            <a:r>
              <a:rPr lang="tr-TR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e) Afişler</a:t>
            </a:r>
            <a:endParaRPr lang="tr-TR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389849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9900" y="647700"/>
            <a:ext cx="11315700" cy="5791200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endParaRPr lang="tr-TR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Önceden alınan kararlar doğrultusunda yapılan uygulamaların amaç </a:t>
            </a: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 planlara 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uygunluğunu araştırma mekanizmasına ne ad verilir?</a:t>
            </a:r>
          </a:p>
          <a:p>
            <a:pPr marL="457200" lvl="1" indent="457200" algn="just">
              <a:lnSpc>
                <a:spcPct val="150000"/>
              </a:lnSpc>
              <a:buNone/>
            </a:pPr>
            <a:r>
              <a:rPr lang="tr-TR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a) Plan aşaması</a:t>
            </a:r>
          </a:p>
          <a:p>
            <a:pPr marL="457200" lvl="1" indent="457200" algn="just">
              <a:lnSpc>
                <a:spcPct val="150000"/>
              </a:lnSpc>
              <a:buNone/>
            </a:pPr>
            <a:r>
              <a:rPr lang="tr-TR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b) Üretim aşaması</a:t>
            </a:r>
          </a:p>
          <a:p>
            <a:pPr marL="457200" lvl="1" indent="457200" algn="just">
              <a:lnSpc>
                <a:spcPct val="150000"/>
              </a:lnSpc>
              <a:buNone/>
            </a:pPr>
            <a:r>
              <a:rPr lang="tr-TR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c) Reklam aşaması</a:t>
            </a:r>
          </a:p>
          <a:p>
            <a:pPr marL="457200" lvl="1" indent="457200" algn="just">
              <a:lnSpc>
                <a:spcPct val="150000"/>
              </a:lnSpc>
              <a:buNone/>
            </a:pPr>
            <a:r>
              <a:rPr lang="tr-TR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d) Değerlendirme aşaması</a:t>
            </a:r>
          </a:p>
          <a:p>
            <a:pPr marL="457200" lvl="1" indent="457200" algn="just">
              <a:lnSpc>
                <a:spcPct val="150000"/>
              </a:lnSpc>
              <a:buNone/>
            </a:pPr>
            <a:r>
              <a:rPr lang="tr-TR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e) Promosyon aşaması</a:t>
            </a:r>
            <a:endParaRPr lang="tr-TR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742002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9900" y="647700"/>
            <a:ext cx="11315700" cy="5791200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endParaRPr lang="tr-TR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8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Geleceğe ilişkin kararların önceden alınmasına ne ad verilir?</a:t>
            </a:r>
          </a:p>
          <a:p>
            <a:pPr marL="457200" lvl="1" indent="457200" algn="just">
              <a:lnSpc>
                <a:spcPct val="150000"/>
              </a:lnSpc>
              <a:buNone/>
            </a:pPr>
            <a:r>
              <a:rPr lang="tr-TR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a) </a:t>
            </a:r>
            <a:r>
              <a:rPr lang="tr-TR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Finanslama</a:t>
            </a:r>
            <a:endParaRPr lang="tr-TR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1" indent="457200" algn="just">
              <a:lnSpc>
                <a:spcPct val="150000"/>
              </a:lnSpc>
              <a:buNone/>
            </a:pPr>
            <a:r>
              <a:rPr lang="tr-TR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b) Uygulama</a:t>
            </a:r>
          </a:p>
          <a:p>
            <a:pPr marL="457200" lvl="1" indent="457200" algn="just">
              <a:lnSpc>
                <a:spcPct val="150000"/>
              </a:lnSpc>
              <a:buNone/>
            </a:pPr>
            <a:r>
              <a:rPr lang="tr-TR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c) Planlama</a:t>
            </a:r>
          </a:p>
          <a:p>
            <a:pPr marL="457200" lvl="1" indent="457200" algn="just">
              <a:lnSpc>
                <a:spcPct val="150000"/>
              </a:lnSpc>
              <a:buNone/>
            </a:pPr>
            <a:r>
              <a:rPr lang="tr-TR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d) Araştırma</a:t>
            </a:r>
          </a:p>
          <a:p>
            <a:pPr marL="457200" lvl="1" indent="457200" algn="just">
              <a:lnSpc>
                <a:spcPct val="150000"/>
              </a:lnSpc>
              <a:buNone/>
            </a:pPr>
            <a:r>
              <a:rPr lang="tr-TR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e) Güncelleme</a:t>
            </a:r>
            <a:endParaRPr lang="tr-TR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338683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9900" y="647700"/>
            <a:ext cx="11315700" cy="5791200"/>
          </a:xfrm>
        </p:spPr>
        <p:txBody>
          <a:bodyPr>
            <a:normAutofit lnSpcReduction="10000"/>
          </a:bodyPr>
          <a:lstStyle/>
          <a:p>
            <a:pPr marL="0" indent="457200" algn="just">
              <a:lnSpc>
                <a:spcPct val="150000"/>
              </a:lnSpc>
              <a:buNone/>
            </a:pPr>
            <a:endParaRPr lang="tr-TR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9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Aşağıdakilerden hangisi üzerinde çalışılacak konunun belirlenmesi </a:t>
            </a: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 bunun 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 sorun cümlesi biçiminde tanımlanması ile başlayan </a:t>
            </a: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süreci ifade 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eder?</a:t>
            </a:r>
          </a:p>
          <a:p>
            <a:pPr marL="457200" lvl="1" indent="457200" algn="just">
              <a:lnSpc>
                <a:spcPct val="150000"/>
              </a:lnSpc>
              <a:buNone/>
            </a:pPr>
            <a:r>
              <a:rPr lang="tr-TR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a) Pazarlama süreci</a:t>
            </a:r>
          </a:p>
          <a:p>
            <a:pPr marL="457200" lvl="1" indent="457200" algn="just">
              <a:lnSpc>
                <a:spcPct val="150000"/>
              </a:lnSpc>
              <a:buNone/>
            </a:pPr>
            <a:r>
              <a:rPr lang="tr-TR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b) Halkla ilişkiler süreci</a:t>
            </a:r>
          </a:p>
          <a:p>
            <a:pPr marL="457200" lvl="1" indent="457200" algn="just">
              <a:lnSpc>
                <a:spcPct val="150000"/>
              </a:lnSpc>
              <a:buNone/>
            </a:pPr>
            <a:r>
              <a:rPr lang="tr-TR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c) Denetim süreci</a:t>
            </a:r>
          </a:p>
          <a:p>
            <a:pPr marL="457200" lvl="1" indent="457200" algn="just">
              <a:lnSpc>
                <a:spcPct val="150000"/>
              </a:lnSpc>
              <a:buNone/>
            </a:pPr>
            <a:r>
              <a:rPr lang="tr-TR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d) Reklam süreci</a:t>
            </a:r>
          </a:p>
          <a:p>
            <a:pPr marL="457200" lvl="1" indent="457200" algn="just">
              <a:lnSpc>
                <a:spcPct val="150000"/>
              </a:lnSpc>
              <a:buNone/>
            </a:pPr>
            <a:r>
              <a:rPr lang="tr-TR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e) Üretim süreci</a:t>
            </a:r>
            <a:endParaRPr lang="tr-TR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72619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9900" y="647700"/>
            <a:ext cx="11315700" cy="5791200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endParaRPr lang="tr-TR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10. 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Aşağıdakilerden hangisi olası halkla ilişkiler sorunlarından biri değildir?</a:t>
            </a:r>
          </a:p>
          <a:p>
            <a:pPr marL="457200" lvl="1" indent="457200" algn="just">
              <a:lnSpc>
                <a:spcPct val="150000"/>
              </a:lnSpc>
              <a:buNone/>
            </a:pPr>
            <a:r>
              <a:rPr lang="tr-TR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a) Üretim planları yapmak</a:t>
            </a:r>
          </a:p>
          <a:p>
            <a:pPr marL="457200" lvl="1" indent="457200" algn="just">
              <a:lnSpc>
                <a:spcPct val="150000"/>
              </a:lnSpc>
              <a:buNone/>
            </a:pPr>
            <a:r>
              <a:rPr lang="tr-TR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b) Bir kuruma karşı oluşan olumsuz kanının silinmesi</a:t>
            </a:r>
          </a:p>
          <a:p>
            <a:pPr marL="457200" lvl="1" indent="457200" algn="just">
              <a:lnSpc>
                <a:spcPct val="150000"/>
              </a:lnSpc>
              <a:buNone/>
            </a:pPr>
            <a:r>
              <a:rPr lang="tr-TR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c) Bir ürüne karşı oluşan olumsuz kanının silinmesi</a:t>
            </a:r>
          </a:p>
          <a:p>
            <a:pPr marL="457200" lvl="1" indent="457200" algn="just">
              <a:lnSpc>
                <a:spcPct val="150000"/>
              </a:lnSpc>
              <a:buNone/>
            </a:pPr>
            <a:r>
              <a:rPr lang="tr-TR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d) Özel bir konuda süreli halkla ilişkiler projesi uygulanması</a:t>
            </a:r>
          </a:p>
          <a:p>
            <a:pPr marL="457200" lvl="1" indent="457200" algn="just">
              <a:lnSpc>
                <a:spcPct val="150000"/>
              </a:lnSpc>
              <a:buNone/>
            </a:pPr>
            <a:r>
              <a:rPr lang="tr-TR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e) Sürekli bir program oluşturmak ya da geliştirmek</a:t>
            </a:r>
            <a:endParaRPr lang="tr-TR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736124"/>
      </p:ext>
    </p:extLst>
  </p:cSld>
  <p:clrMapOvr>
    <a:masterClrMapping/>
  </p:clrMapOvr>
</p:sld>
</file>

<file path=ppt/theme/theme1.xml><?xml version="1.0" encoding="utf-8"?>
<a:theme xmlns:a="http://schemas.openxmlformats.org/drawingml/2006/main" name="Uçak İzi">
  <a:themeElements>
    <a:clrScheme name="Uçak İzi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DF2E28"/>
      </a:accent1>
      <a:accent2>
        <a:srgbClr val="FE801A"/>
      </a:accent2>
      <a:accent3>
        <a:srgbClr val="E9BF35"/>
      </a:accent3>
      <a:accent4>
        <a:srgbClr val="81BB42"/>
      </a:accent4>
      <a:accent5>
        <a:srgbClr val="32C7A9"/>
      </a:accent5>
      <a:accent6>
        <a:srgbClr val="4A9BDC"/>
      </a:accent6>
      <a:hlink>
        <a:srgbClr val="F0532B"/>
      </a:hlink>
      <a:folHlink>
        <a:srgbClr val="F38B53"/>
      </a:folHlink>
    </a:clrScheme>
    <a:fontScheme name="Uçak İzi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Uçak İzi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8F31A783-2159-4870-BC29-2BA7D038EA4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TM04033937[[fn=Uçak İzi]]</Template>
  <TotalTime>802</TotalTime>
  <Words>743</Words>
  <Application>Microsoft Office PowerPoint</Application>
  <PresentationFormat>Geniş ekran</PresentationFormat>
  <Paragraphs>137</Paragraphs>
  <Slides>36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36</vt:i4>
      </vt:variant>
    </vt:vector>
  </HeadingPairs>
  <TitlesOfParts>
    <vt:vector size="40" baseType="lpstr">
      <vt:lpstr>Arial</vt:lpstr>
      <vt:lpstr>Century Gothic</vt:lpstr>
      <vt:lpstr>Times New Roman</vt:lpstr>
      <vt:lpstr>Uçak İzi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Hİ II   DERSİN İŞLENİŞİ KONULAR</dc:title>
  <dc:creator>erhan çitil</dc:creator>
  <cp:lastModifiedBy>erhan çitil</cp:lastModifiedBy>
  <cp:revision>214</cp:revision>
  <dcterms:created xsi:type="dcterms:W3CDTF">2025-02-10T12:53:37Z</dcterms:created>
  <dcterms:modified xsi:type="dcterms:W3CDTF">2025-03-06T01:52:12Z</dcterms:modified>
</cp:coreProperties>
</file>